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8"/>
  </p:notesMasterIdLst>
  <p:sldIdLst>
    <p:sldId id="256" r:id="rId2"/>
    <p:sldId id="257" r:id="rId3"/>
    <p:sldId id="258" r:id="rId4"/>
    <p:sldId id="259" r:id="rId5"/>
    <p:sldId id="260" r:id="rId6"/>
    <p:sldId id="263" r:id="rId7"/>
  </p:sldIdLst>
  <p:sldSz cx="9144000" cy="6858000" type="screen4x3"/>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cy Shivers" initials="NS" lastIdx="1" clrIdx="0">
    <p:extLst/>
  </p:cmAuthor>
  <p:cmAuthor id="2" name="Hall, Constance" initials="H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94" autoAdjust="0"/>
    <p:restoredTop sz="77580" autoAdjust="0"/>
  </p:normalViewPr>
  <p:slideViewPr>
    <p:cSldViewPr snapToGrid="0" snapToObjects="1">
      <p:cViewPr>
        <p:scale>
          <a:sx n="40" d="100"/>
          <a:sy n="40" d="100"/>
        </p:scale>
        <p:origin x="-2292" y="-4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7" d="100"/>
          <a:sy n="57" d="100"/>
        </p:scale>
        <p:origin x="-303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26"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tags" Target="tags/tag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94929D-47AD-5D40-A908-608FA141C1F2}" type="datetimeFigureOut">
              <a:rPr lang="en-US" smtClean="0"/>
              <a:t>4/15/2020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513E4E-ACF8-E041-8029-8BD584097289}" type="slidenum">
              <a:rPr lang="en-US" smtClean="0"/>
              <a:t>‹#›</a:t>
            </a:fld>
            <a:endParaRPr lang="en-US" dirty="0"/>
          </a:p>
        </p:txBody>
      </p:sp>
    </p:spTree>
    <p:extLst>
      <p:ext uri="{BB962C8B-B14F-4D97-AF65-F5344CB8AC3E}">
        <p14:creationId xmlns:p14="http://schemas.microsoft.com/office/powerpoint/2010/main" val="32265540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Hi, welcome to kickoff presentation to get done by Sanford Medical Center and Hospital. The exhibition aims at providing appropriate and diverse medical treatment to all its patients. The treatment processes would help in promoting distinct work performance. The objectives of the diversity, benefits of diversity, need for variety, the role of the committee, and characteristics of the medical project (</a:t>
            </a:r>
            <a:r>
              <a:rPr lang="en-US" sz="1200" dirty="0" smtClean="0">
                <a:latin typeface="Times New Roman" pitchFamily="18" charset="0"/>
                <a:cs typeface="Times New Roman" pitchFamily="18" charset="0"/>
              </a:rPr>
              <a:t>Giancola</a:t>
            </a:r>
            <a:r>
              <a:rPr lang="en-US" sz="1200" baseline="0" dirty="0" smtClean="0">
                <a:latin typeface="Times New Roman" pitchFamily="18" charset="0"/>
                <a:cs typeface="Times New Roman" pitchFamily="18" charset="0"/>
              </a:rPr>
              <a:t> Et al</a:t>
            </a:r>
            <a:r>
              <a:rPr lang="en-US" sz="1200" kern="1200" dirty="0" smtClean="0">
                <a:solidFill>
                  <a:schemeClr val="tx1"/>
                </a:solidFill>
                <a:effectLst/>
                <a:latin typeface="+mn-lt"/>
                <a:ea typeface="+mn-ea"/>
                <a:cs typeface="+mn-cs"/>
              </a:rPr>
              <a:t>., 2020). The process would ensure the adequate treatment to get provided to all people. The kickoff project conducted by Sanford Medical Center and Hospital would help the society in terms of achieving proper medication. The project would assist in determining all the things that get done within Sanford Medical Center and Hospital. Everybody in the community would have the opportunity to obtain adequate medical care in the hospital. The diversity used in achieving better treatment ensures most doctors to get employed in Sanford Center and Hospital.  The use of different facilities makes it possible for patients to get treated with any disease. Understanding diversity in treatment methodologies helps in promoting the necessary process of attending to patients. Improved medication allows the process of meeting the kickoff project to get enhanced efficiently. The</a:t>
            </a:r>
            <a:r>
              <a:rPr lang="en-US" sz="1200" kern="1200" baseline="0" dirty="0" smtClean="0">
                <a:solidFill>
                  <a:schemeClr val="tx1"/>
                </a:solidFill>
                <a:effectLst/>
                <a:latin typeface="+mn-lt"/>
                <a:ea typeface="+mn-ea"/>
                <a:cs typeface="+mn-cs"/>
              </a:rPr>
              <a:t> requirements of treatment must get promoted in all departments of the hospital.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0513E4E-ACF8-E041-8029-8BD584097289}" type="slidenum">
              <a:rPr lang="en-US" smtClean="0"/>
              <a:t>1</a:t>
            </a:fld>
            <a:endParaRPr lang="en-US" dirty="0"/>
          </a:p>
        </p:txBody>
      </p:sp>
    </p:spTree>
    <p:extLst>
      <p:ext uri="{BB962C8B-B14F-4D97-AF65-F5344CB8AC3E}">
        <p14:creationId xmlns:p14="http://schemas.microsoft.com/office/powerpoint/2010/main" val="2605550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Diversity assists in creating the development of improved treatment techniques within Sanford Center and Hospital. Diversity ensures the treatment of diseases like cancer, tuberculosis, and AIDS, to mention a few to get promoted. Doctors have the opportunity to use treatment facilities that help in meeting the treatment of many patients. Enough facilities that promote adequate treatment of many patients can get done without difficulty. Secondly, diversity ensures sensitization within the hospital to get promoted effectively in all departments. Awareness of people concerning the occurrence of varied kinds of diseases leads to improved understanding of pathological processes. People can live with the knowledge of the types of conditions that exist within their environment. Sanford Center and Hospital create teaching of diseases to get understood amongst people through the use of their committees. The process of using a committee would help in the creation of an understanding of the medical activities that take place within Sanford Medical Center and Hospital. The objectives of the hospital would help in the production of better resources and facilities of treatment. Improvement of the medical methodologies in Sanford Medical Center and Hospital is significant in treatment provision. Action plan taken by the committee would ensure services get done appropriately.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2</a:t>
            </a:fld>
            <a:endParaRPr lang="en-US" dirty="0"/>
          </a:p>
        </p:txBody>
      </p:sp>
    </p:spTree>
    <p:extLst>
      <p:ext uri="{BB962C8B-B14F-4D97-AF65-F5344CB8AC3E}">
        <p14:creationId xmlns:p14="http://schemas.microsoft.com/office/powerpoint/2010/main" val="425028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Diversity project is significant in allowing quality health provisions to get developed for all the people that access Sanford Medical Center and Hospital. There are enough facilities that can get used in screening sick patients—the use of modern technologies aids in understanding the occurrence of diseases amongst people.  Most people can get treated through the use of sophisticated equipment that is vital for understanding what affects patients. Also, determining the level of attendance of patients in Sanford Medical Center and Hospital can get done </a:t>
            </a:r>
            <a:r>
              <a:rPr lang="en-US" sz="1200" kern="1200" dirty="0" smtClean="0">
                <a:solidFill>
                  <a:schemeClr val="tx1"/>
                </a:solidFill>
                <a:effectLst/>
                <a:latin typeface="+mn-lt"/>
                <a:ea typeface="+mn-ea"/>
                <a:cs typeface="+mn-cs"/>
              </a:rPr>
              <a:t>(</a:t>
            </a:r>
            <a:r>
              <a:rPr lang="en-US" sz="1200" dirty="0" smtClean="0">
                <a:latin typeface="Times New Roman" pitchFamily="18" charset="0"/>
                <a:cs typeface="Times New Roman" pitchFamily="18" charset="0"/>
              </a:rPr>
              <a:t>Giancola</a:t>
            </a:r>
            <a:r>
              <a:rPr lang="en-US" sz="1200" baseline="0" dirty="0" smtClean="0">
                <a:latin typeface="Times New Roman" pitchFamily="18" charset="0"/>
                <a:cs typeface="Times New Roman" pitchFamily="18" charset="0"/>
              </a:rPr>
              <a:t> Et al</a:t>
            </a:r>
            <a:r>
              <a:rPr lang="en-US" sz="1200" kern="1200" dirty="0" smtClean="0">
                <a:solidFill>
                  <a:schemeClr val="tx1"/>
                </a:solidFill>
                <a:effectLst/>
                <a:latin typeface="+mn-lt"/>
                <a:ea typeface="+mn-ea"/>
                <a:cs typeface="+mn-cs"/>
              </a:rPr>
              <a:t>., 2020)</a:t>
            </a:r>
            <a:r>
              <a:rPr lang="en-US" dirty="0" smtClean="0"/>
              <a:t>. Learning the kind of treatment that gets offered by doctors would help in understanding the number of people that seek medication. Diversity in nursing is essential in making many people seek therapy in Sanford Medical Centre and Hospital. There is an improved attendance of people in a facility that allows the use of beneficial medication to many people. Increasing the number of doctors within Sanford Medical Center and Hospital is influential in promoting services offered to patients. The amount of work getting done within the hospital would get done within a specific time. The amount of work done in hospitals can overwhelm medics if their number is low. Therefore, treatment needs to get promoted with enough doctors.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3</a:t>
            </a:fld>
            <a:endParaRPr lang="en-US" dirty="0"/>
          </a:p>
        </p:txBody>
      </p:sp>
    </p:spTree>
    <p:extLst>
      <p:ext uri="{BB962C8B-B14F-4D97-AF65-F5344CB8AC3E}">
        <p14:creationId xmlns:p14="http://schemas.microsoft.com/office/powerpoint/2010/main" val="3840809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Sanford Medical Center and Hospital contains appropriate treatment materials that can get used in assessing patients' health. The use of useful health materials ensures people's lives get protected when getting treatment. Proper equipment provides the best treatment to get offered to the majority of people that seek medication within Sanford Medical Center and Hospital (</a:t>
            </a:r>
            <a:r>
              <a:rPr lang="en-US" sz="1200" dirty="0" smtClean="0">
                <a:latin typeface="Times New Roman" pitchFamily="18" charset="0"/>
                <a:cs typeface="Times New Roman" pitchFamily="18" charset="0"/>
              </a:rPr>
              <a:t>Giancola</a:t>
            </a:r>
            <a:r>
              <a:rPr lang="en-US" sz="1200" baseline="0" dirty="0" smtClean="0">
                <a:latin typeface="Times New Roman" pitchFamily="18" charset="0"/>
                <a:cs typeface="Times New Roman" pitchFamily="18" charset="0"/>
              </a:rPr>
              <a:t> Et al</a:t>
            </a:r>
            <a:r>
              <a:rPr lang="en-US" sz="1200" kern="1200" dirty="0" smtClean="0">
                <a:solidFill>
                  <a:schemeClr val="tx1"/>
                </a:solidFill>
                <a:effectLst/>
                <a:latin typeface="+mn-lt"/>
                <a:ea typeface="+mn-ea"/>
                <a:cs typeface="+mn-cs"/>
              </a:rPr>
              <a:t>., 2020). The provision of quality treatment may get promoted by the use of modern facilities that assist in meeting medical expectations. The hospital that ensures all its patients to get attended to effectively is significant in improving lives. The number of resources that get used in the provision of treatment must meet the guidelines of health standards. The provision of quality treatment to a large population can get done through ensuring modern equipment gets installed in Sanford Medical Center and Hospital. Improvement of the nature of material leads to the creation of appropriate medical attendance to patients. The fast and quality treatment makes it easier for Sanford Medical Center and Hospital to achieve attending to many people. The medical project helps in understanding the level of medication that gets offered by the hospital. Patients can develop trust in the kind of treatments that gets done within the hospital.</a:t>
            </a:r>
          </a:p>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4</a:t>
            </a:fld>
            <a:endParaRPr lang="en-US" dirty="0"/>
          </a:p>
        </p:txBody>
      </p:sp>
    </p:spTree>
    <p:extLst>
      <p:ext uri="{BB962C8B-B14F-4D97-AF65-F5344CB8AC3E}">
        <p14:creationId xmlns:p14="http://schemas.microsoft.com/office/powerpoint/2010/main" val="4174379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committee members would ensure training gets done to all the new employees of the hospital. Treatment processes that would get done by the new employees would get determined after thorough preparation. All the committee members would ensure patients' health standards get maintained appropriately. Improving health standards would allow many people to get improved medical attention from doctors </a:t>
            </a:r>
            <a:r>
              <a:rPr lang="en-US" sz="1200" kern="1200" dirty="0" smtClean="0">
                <a:solidFill>
                  <a:schemeClr val="tx1"/>
                </a:solidFill>
                <a:effectLst/>
                <a:latin typeface="+mn-lt"/>
                <a:ea typeface="+mn-ea"/>
                <a:cs typeface="+mn-cs"/>
              </a:rPr>
              <a:t>(</a:t>
            </a:r>
            <a:r>
              <a:rPr lang="en-US" sz="1200" dirty="0" smtClean="0">
                <a:latin typeface="Times New Roman" pitchFamily="18" charset="0"/>
                <a:cs typeface="Times New Roman" pitchFamily="18" charset="0"/>
              </a:rPr>
              <a:t>Giancola</a:t>
            </a:r>
            <a:r>
              <a:rPr lang="en-US" sz="1200" baseline="0" dirty="0" smtClean="0">
                <a:latin typeface="Times New Roman" pitchFamily="18" charset="0"/>
                <a:cs typeface="Times New Roman" pitchFamily="18" charset="0"/>
              </a:rPr>
              <a:t> Et al</a:t>
            </a:r>
            <a:r>
              <a:rPr lang="en-US" sz="1200" kern="1200" dirty="0" smtClean="0">
                <a:solidFill>
                  <a:schemeClr val="tx1"/>
                </a:solidFill>
                <a:effectLst/>
                <a:latin typeface="+mn-lt"/>
                <a:ea typeface="+mn-ea"/>
                <a:cs typeface="+mn-cs"/>
              </a:rPr>
              <a:t>., 2020)</a:t>
            </a:r>
            <a:r>
              <a:rPr lang="en-US" dirty="0" smtClean="0"/>
              <a:t>. The rules of treatment of Sanford Medical Center and Hospital must conform to the health regulations of the country. Complying with the health standards of the country must get checked by the committee members of the hospital. Any lack of diversity that may occur at the hospital receives addressed by committee members before it creates confusion. Representation of people during recruitment must get promoted without any form of inequality. The number of qualified male and female doctors can get pushed through committee members. The use of information from the hospital needs to get promoted in a manner that shows trust. The ability to treat patients without any case of mishandling should get developed. The committee members encourage a sufficient process of maintaining effective care provided by doctors. Regulations that promote safety in patients must get developed. </a:t>
            </a:r>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5</a:t>
            </a:fld>
            <a:endParaRPr lang="en-US" dirty="0"/>
          </a:p>
        </p:txBody>
      </p:sp>
    </p:spTree>
    <p:extLst>
      <p:ext uri="{BB962C8B-B14F-4D97-AF65-F5344CB8AC3E}">
        <p14:creationId xmlns:p14="http://schemas.microsoft.com/office/powerpoint/2010/main" val="3359798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513E4E-ACF8-E041-8029-8BD584097289}" type="slidenum">
              <a:rPr lang="en-US" smtClean="0"/>
              <a:t>6</a:t>
            </a:fld>
            <a:endParaRPr lang="en-US" dirty="0"/>
          </a:p>
        </p:txBody>
      </p:sp>
    </p:spTree>
    <p:extLst>
      <p:ext uri="{BB962C8B-B14F-4D97-AF65-F5344CB8AC3E}">
        <p14:creationId xmlns:p14="http://schemas.microsoft.com/office/powerpoint/2010/main" val="1274329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7F5CE407-6216-4202-80E4-A30DC2F709B2}"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B01F9CA3-105E-4857-9057-6DB6197DA786}" type="datetimeFigureOut">
              <a:rPr lang="en-US" smtClean="0"/>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F5CE407-6216-4202-80E4-A30DC2F709B2}"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7F5CE407-6216-4202-80E4-A30DC2F709B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F5CE407-6216-4202-80E4-A30DC2F709B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F5CE407-6216-4202-80E4-A30DC2F709B2}"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7F5CE407-6216-4202-80E4-A30DC2F709B2}"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B01F9CA3-105E-4857-9057-6DB6197DA786}" type="datetimeFigureOut">
              <a:rPr lang="en-US" smtClean="0"/>
              <a:t>4/15/2020</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7F5CE407-6216-4202-80E4-A30DC2F709B2}"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1F9CA3-105E-4857-9057-6DB6197DA786}" type="datetimeFigureOut">
              <a:rPr lang="en-US" smtClean="0"/>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01F9CA3-105E-4857-9057-6DB6197DA786}" type="datetimeFigureOut">
              <a:rPr lang="en-US" smtClean="0"/>
              <a:t>4/15/2020</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F5CE407-6216-4202-80E4-A30DC2F709B2}"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22921" y="3587033"/>
            <a:ext cx="6498159" cy="2059024"/>
          </a:xfrm>
        </p:spPr>
        <p:txBody>
          <a:bodyPr>
            <a:noAutofit/>
          </a:bodyPr>
          <a:lstStyle/>
          <a:p>
            <a:r>
              <a:rPr lang="en-US" sz="2400" dirty="0">
                <a:solidFill>
                  <a:schemeClr val="tx2"/>
                </a:solidFill>
                <a:latin typeface="+mj-lt"/>
                <a:cs typeface="Arial"/>
              </a:rPr>
              <a:t>Name (presenter)</a:t>
            </a:r>
          </a:p>
          <a:p>
            <a:r>
              <a:rPr lang="en-US" sz="2400" dirty="0">
                <a:solidFill>
                  <a:schemeClr val="tx2"/>
                </a:solidFill>
                <a:latin typeface="+mj-lt"/>
                <a:cs typeface="Arial"/>
              </a:rPr>
              <a:t>Capella University</a:t>
            </a:r>
          </a:p>
          <a:p>
            <a:r>
              <a:rPr lang="en-US" sz="2400" dirty="0">
                <a:solidFill>
                  <a:schemeClr val="tx2"/>
                </a:solidFill>
                <a:latin typeface="+mj-lt"/>
                <a:cs typeface="Arial"/>
              </a:rPr>
              <a:t>School of Nursing and Health Sciences</a:t>
            </a:r>
          </a:p>
          <a:p>
            <a:r>
              <a:rPr lang="en-US" sz="2400" dirty="0">
                <a:solidFill>
                  <a:schemeClr val="tx2"/>
                </a:solidFill>
                <a:latin typeface="+mj-lt"/>
                <a:cs typeface="Arial"/>
              </a:rPr>
              <a:t>Course</a:t>
            </a:r>
          </a:p>
          <a:p>
            <a:r>
              <a:rPr lang="en-US" sz="2400" dirty="0">
                <a:solidFill>
                  <a:schemeClr val="tx2"/>
                </a:solidFill>
                <a:latin typeface="+mj-lt"/>
                <a:cs typeface="Arial"/>
              </a:rPr>
              <a:t>Date</a:t>
            </a:r>
          </a:p>
        </p:txBody>
      </p:sp>
      <p:sp>
        <p:nvSpPr>
          <p:cNvPr id="2" name="Title 1"/>
          <p:cNvSpPr>
            <a:spLocks noGrp="1"/>
          </p:cNvSpPr>
          <p:nvPr>
            <p:ph type="ctrTitle"/>
          </p:nvPr>
        </p:nvSpPr>
        <p:spPr>
          <a:xfrm>
            <a:off x="333829" y="740230"/>
            <a:ext cx="8476342" cy="1451428"/>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sz="5300" dirty="0" smtClean="0">
                <a:solidFill>
                  <a:schemeClr val="tx1"/>
                </a:solidFill>
              </a:rPr>
              <a:t>Diversity Project Kickoff</a:t>
            </a:r>
            <a:endParaRPr lang="en-US" sz="5300" b="1" dirty="0">
              <a:ln w="1905"/>
              <a:solidFill>
                <a:schemeClr val="tx1"/>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19854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29" y="740230"/>
            <a:ext cx="8476342" cy="1393370"/>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smtClean="0"/>
              <a:t>Objectives </a:t>
            </a:r>
            <a:r>
              <a:rPr lang="en-US" dirty="0"/>
              <a:t>of </a:t>
            </a:r>
            <a:r>
              <a:rPr lang="en-US" dirty="0" smtClean="0"/>
              <a:t>diversity</a:t>
            </a:r>
            <a:endParaRPr lang="en-US" b="1" dirty="0">
              <a:ln w="1905"/>
              <a:solidFill>
                <a:schemeClr val="tx1"/>
              </a:solidFill>
              <a:effectLst>
                <a:innerShdw blurRad="69850" dist="43180" dir="5400000">
                  <a:srgbClr val="000000">
                    <a:alpha val="65000"/>
                  </a:srgbClr>
                </a:innerShdw>
              </a:effectLst>
            </a:endParaRPr>
          </a:p>
        </p:txBody>
      </p:sp>
      <p:sp>
        <p:nvSpPr>
          <p:cNvPr id="3" name="Title 1"/>
          <p:cNvSpPr txBox="1">
            <a:spLocks/>
          </p:cNvSpPr>
          <p:nvPr/>
        </p:nvSpPr>
        <p:spPr>
          <a:xfrm>
            <a:off x="486229" y="2857500"/>
            <a:ext cx="8476342" cy="3333750"/>
          </a:xfrm>
          <a:prstGeom prst="rect">
            <a:avLst/>
          </a:prstGeom>
        </p:spPr>
        <p:txBody>
          <a:bodyPr vert="horz" anchor="b">
            <a:normAutofit fontScale="90000" lnSpcReduction="10000"/>
          </a:bodyPr>
          <a:lstStyle>
            <a:lvl1pPr algn="ctr" rtl="0" eaLnBrk="1" latinLnBrk="0" hangingPunct="1">
              <a:spcBef>
                <a:spcPct val="0"/>
              </a:spcBef>
              <a:buNone/>
              <a:defRPr kumimoji="0" sz="4200" kern="1200">
                <a:solidFill>
                  <a:schemeClr val="accent1"/>
                </a:solidFill>
                <a:latin typeface="+mj-lt"/>
                <a:ea typeface="+mj-ea"/>
                <a:cs typeface="+mj-cs"/>
              </a:defRPr>
            </a:lvl1pPr>
          </a:lstStyle>
          <a:p>
            <a:pPr marL="571500" indent="-571500" algn="l">
              <a:buFont typeface="Arial" pitchFamily="34" charset="0"/>
              <a:buChar char="•"/>
            </a:pPr>
            <a:r>
              <a:rPr lang="en-US" dirty="0" smtClean="0">
                <a:solidFill>
                  <a:schemeClr val="tx1"/>
                </a:solidFill>
              </a:rPr>
              <a:t>To investigate treatment of many diseases that affect people</a:t>
            </a:r>
          </a:p>
          <a:p>
            <a:pPr marL="571500" indent="-571500" algn="l">
              <a:buFont typeface="Arial" pitchFamily="34" charset="0"/>
              <a:buChar char="•"/>
            </a:pPr>
            <a:r>
              <a:rPr lang="en-US" dirty="0" smtClean="0">
                <a:ln w="1905"/>
                <a:solidFill>
                  <a:schemeClr val="tx1"/>
                </a:solidFill>
                <a:effectLst>
                  <a:innerShdw blurRad="69850" dist="43180" dir="5400000">
                    <a:srgbClr val="000000">
                      <a:alpha val="65000"/>
                    </a:srgbClr>
                  </a:innerShdw>
                </a:effectLst>
              </a:rPr>
              <a:t>To promote sensitization amongst patients</a:t>
            </a:r>
          </a:p>
          <a:p>
            <a:pPr marL="571500" indent="-571500" algn="l">
              <a:buFont typeface="Arial" pitchFamily="34" charset="0"/>
              <a:buChar char="•"/>
            </a:pPr>
            <a:r>
              <a:rPr lang="en-US" dirty="0" smtClean="0">
                <a:ln w="1905"/>
                <a:solidFill>
                  <a:schemeClr val="tx1"/>
                </a:solidFill>
                <a:effectLst>
                  <a:innerShdw blurRad="69850" dist="43180" dir="5400000">
                    <a:srgbClr val="000000">
                      <a:alpha val="65000"/>
                    </a:srgbClr>
                  </a:innerShdw>
                </a:effectLst>
              </a:rPr>
              <a:t>To create understanding of the diseases</a:t>
            </a:r>
            <a:endParaRPr lang="en-US" dirty="0">
              <a:ln w="1905"/>
              <a:solidFill>
                <a:schemeClr val="tx1"/>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476070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29" y="740230"/>
            <a:ext cx="8476342" cy="1451428"/>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Advantages of Diversity Project </a:t>
            </a:r>
            <a:endParaRPr lang="en-US" b="1" dirty="0">
              <a:ln w="1905"/>
              <a:solidFill>
                <a:schemeClr val="tx1"/>
              </a:solidFill>
              <a:effectLst>
                <a:innerShdw blurRad="69850" dist="43180" dir="5400000">
                  <a:srgbClr val="000000">
                    <a:alpha val="65000"/>
                  </a:srgbClr>
                </a:innerShdw>
              </a:effectLst>
            </a:endParaRPr>
          </a:p>
        </p:txBody>
      </p:sp>
      <p:sp>
        <p:nvSpPr>
          <p:cNvPr id="4" name="Subtitle 3"/>
          <p:cNvSpPr>
            <a:spLocks noGrp="1"/>
          </p:cNvSpPr>
          <p:nvPr>
            <p:ph type="subTitle" idx="1"/>
          </p:nvPr>
        </p:nvSpPr>
        <p:spPr>
          <a:xfrm>
            <a:off x="133350" y="2647950"/>
            <a:ext cx="8839199" cy="3790950"/>
          </a:xfrm>
        </p:spPr>
        <p:txBody>
          <a:bodyPr>
            <a:normAutofit/>
          </a:bodyPr>
          <a:lstStyle/>
          <a:p>
            <a:pPr marL="285750" indent="-285750" algn="l">
              <a:buFont typeface="Wingdings" pitchFamily="2" charset="2"/>
              <a:buChar char="q"/>
            </a:pPr>
            <a:r>
              <a:rPr lang="en-US" sz="2800" b="0" dirty="0" smtClean="0">
                <a:latin typeface="+mj-lt"/>
              </a:rPr>
              <a:t>Improve attendance to many people in society</a:t>
            </a:r>
            <a:endParaRPr lang="en-US" sz="3800" b="0" dirty="0" smtClean="0">
              <a:latin typeface="+mj-lt"/>
            </a:endParaRPr>
          </a:p>
          <a:p>
            <a:pPr marL="285750" indent="-285750" algn="l">
              <a:buFont typeface="Wingdings" pitchFamily="2" charset="2"/>
              <a:buChar char="q"/>
            </a:pPr>
            <a:r>
              <a:rPr lang="en-US" sz="2800" b="0" dirty="0" smtClean="0">
                <a:latin typeface="+mj-lt"/>
              </a:rPr>
              <a:t>Provision of quality health systems</a:t>
            </a:r>
          </a:p>
          <a:p>
            <a:pPr marL="285750" indent="-285750" algn="l">
              <a:buFont typeface="Wingdings" pitchFamily="2" charset="2"/>
              <a:buChar char="q"/>
            </a:pPr>
            <a:r>
              <a:rPr lang="en-US" sz="2800" b="0" dirty="0" smtClean="0">
                <a:latin typeface="+mj-lt"/>
              </a:rPr>
              <a:t>Increase number of doctors Employed</a:t>
            </a:r>
            <a:endParaRPr lang="en-US" sz="2800" b="0" dirty="0">
              <a:latin typeface="+mj-lt"/>
            </a:endParaRPr>
          </a:p>
        </p:txBody>
      </p:sp>
    </p:spTree>
    <p:extLst>
      <p:ext uri="{BB962C8B-B14F-4D97-AF65-F5344CB8AC3E}">
        <p14:creationId xmlns:p14="http://schemas.microsoft.com/office/powerpoint/2010/main" val="3877847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29" y="740230"/>
            <a:ext cx="8476342" cy="1451428"/>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Characteristics of the medical project</a:t>
            </a:r>
            <a:endParaRPr lang="en-US" b="1" dirty="0">
              <a:ln w="1905"/>
              <a:solidFill>
                <a:schemeClr val="tx1"/>
              </a:solidFill>
              <a:effectLst>
                <a:innerShdw blurRad="69850" dist="43180" dir="5400000">
                  <a:srgbClr val="000000">
                    <a:alpha val="65000"/>
                  </a:srgbClr>
                </a:innerShdw>
              </a:effectLst>
            </a:endParaRPr>
          </a:p>
        </p:txBody>
      </p:sp>
      <p:sp>
        <p:nvSpPr>
          <p:cNvPr id="4" name="Subtitle 3"/>
          <p:cNvSpPr>
            <a:spLocks noGrp="1"/>
          </p:cNvSpPr>
          <p:nvPr>
            <p:ph type="subTitle" idx="1"/>
          </p:nvPr>
        </p:nvSpPr>
        <p:spPr>
          <a:xfrm>
            <a:off x="190500" y="2686050"/>
            <a:ext cx="8782050" cy="4171950"/>
          </a:xfrm>
        </p:spPr>
        <p:txBody>
          <a:bodyPr>
            <a:normAutofit/>
          </a:bodyPr>
          <a:lstStyle/>
          <a:p>
            <a:pPr marL="457200" indent="-457200" algn="l">
              <a:buFont typeface="Arial" pitchFamily="34" charset="0"/>
              <a:buChar char="•"/>
            </a:pPr>
            <a:r>
              <a:rPr lang="en-US" sz="2800" dirty="0" smtClean="0"/>
              <a:t>Creation of proper treatment</a:t>
            </a:r>
          </a:p>
          <a:p>
            <a:pPr marL="457200" indent="-457200" algn="l">
              <a:buFont typeface="Arial" pitchFamily="34" charset="0"/>
              <a:buChar char="•"/>
            </a:pPr>
            <a:r>
              <a:rPr lang="en-US" sz="2800" dirty="0" smtClean="0"/>
              <a:t>Use of modern equipment</a:t>
            </a:r>
          </a:p>
          <a:p>
            <a:pPr marL="457200" indent="-457200" algn="l">
              <a:buFont typeface="Arial" pitchFamily="34" charset="0"/>
              <a:buChar char="•"/>
            </a:pPr>
            <a:r>
              <a:rPr lang="en-US" sz="2800" dirty="0" smtClean="0"/>
              <a:t>Provision of fast and quality treatment</a:t>
            </a:r>
          </a:p>
          <a:p>
            <a:pPr marL="457200" indent="-457200" algn="l">
              <a:buFont typeface="Arial" pitchFamily="34" charset="0"/>
              <a:buChar char="•"/>
            </a:pPr>
            <a:endParaRPr lang="en-US" sz="2800" dirty="0"/>
          </a:p>
        </p:txBody>
      </p:sp>
    </p:spTree>
    <p:extLst>
      <p:ext uri="{BB962C8B-B14F-4D97-AF65-F5344CB8AC3E}">
        <p14:creationId xmlns:p14="http://schemas.microsoft.com/office/powerpoint/2010/main" val="4121923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29" y="740230"/>
            <a:ext cx="8476342" cy="1451428"/>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Role of Committee</a:t>
            </a:r>
            <a:endParaRPr lang="en-US" b="1" dirty="0">
              <a:ln w="1905"/>
              <a:solidFill>
                <a:schemeClr val="tx1"/>
              </a:solidFill>
              <a:effectLst>
                <a:innerShdw blurRad="69850" dist="43180" dir="5400000">
                  <a:srgbClr val="000000">
                    <a:alpha val="65000"/>
                  </a:srgbClr>
                </a:innerShdw>
              </a:effectLst>
            </a:endParaRPr>
          </a:p>
        </p:txBody>
      </p:sp>
      <p:sp>
        <p:nvSpPr>
          <p:cNvPr id="4" name="Subtitle 3"/>
          <p:cNvSpPr>
            <a:spLocks noGrp="1"/>
          </p:cNvSpPr>
          <p:nvPr>
            <p:ph type="subTitle" idx="1"/>
          </p:nvPr>
        </p:nvSpPr>
        <p:spPr>
          <a:xfrm>
            <a:off x="152400" y="2628900"/>
            <a:ext cx="8820150" cy="4038600"/>
          </a:xfrm>
        </p:spPr>
        <p:txBody>
          <a:bodyPr/>
          <a:lstStyle/>
          <a:p>
            <a:pPr marL="285750" indent="-285750" algn="l">
              <a:buFont typeface="Arial" pitchFamily="34" charset="0"/>
              <a:buChar char="•"/>
            </a:pPr>
            <a:r>
              <a:rPr lang="en-US" sz="2400" dirty="0" smtClean="0">
                <a:latin typeface="Times New Roman" pitchFamily="18" charset="0"/>
                <a:cs typeface="Times New Roman" pitchFamily="18" charset="0"/>
              </a:rPr>
              <a:t>Training of new employees</a:t>
            </a:r>
          </a:p>
          <a:p>
            <a:pPr marL="285750" indent="-285750" algn="l">
              <a:buFont typeface="Arial" pitchFamily="34" charset="0"/>
              <a:buChar char="•"/>
            </a:pPr>
            <a:r>
              <a:rPr lang="en-US" sz="2400" dirty="0" smtClean="0">
                <a:latin typeface="Times New Roman" pitchFamily="18" charset="0"/>
                <a:cs typeface="Times New Roman" pitchFamily="18" charset="0"/>
              </a:rPr>
              <a:t>Complying to health standards</a:t>
            </a:r>
          </a:p>
          <a:p>
            <a:pPr marL="285750" indent="-285750" algn="l">
              <a:buFont typeface="Arial" pitchFamily="34" charset="0"/>
              <a:buChar char="•"/>
            </a:pPr>
            <a:r>
              <a:rPr lang="en-US" sz="2400" dirty="0" smtClean="0">
                <a:latin typeface="Times New Roman" pitchFamily="18" charset="0"/>
                <a:cs typeface="Times New Roman" pitchFamily="18" charset="0"/>
              </a:rPr>
              <a:t>Equal representation in hospital</a:t>
            </a:r>
          </a:p>
          <a:p>
            <a:pPr marL="285750" indent="-285750" algn="l">
              <a:buFont typeface="Arial" pitchFamily="34" charset="0"/>
              <a:buChar char="•"/>
            </a:pPr>
            <a:endParaRPr lang="en-US" dirty="0"/>
          </a:p>
        </p:txBody>
      </p:sp>
    </p:spTree>
    <p:extLst>
      <p:ext uri="{BB962C8B-B14F-4D97-AF65-F5344CB8AC3E}">
        <p14:creationId xmlns:p14="http://schemas.microsoft.com/office/powerpoint/2010/main" val="190031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29" y="314325"/>
            <a:ext cx="8476342" cy="1343025"/>
          </a:xfrm>
        </p:spPr>
        <p:txBody>
          <a:bodyPr>
            <a:normAutofit fontScale="90000"/>
          </a:bodyPr>
          <a:lstStyle/>
          <a:p>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References</a:t>
            </a:r>
            <a:endParaRPr lang="en-US" b="1" dirty="0">
              <a:ln w="1905"/>
              <a:solidFill>
                <a:schemeClr val="tx1"/>
              </a:solidFill>
              <a:effectLst>
                <a:innerShdw blurRad="69850" dist="43180" dir="5400000">
                  <a:srgbClr val="000000">
                    <a:alpha val="65000"/>
                  </a:srgbClr>
                </a:innerShdw>
              </a:effectLst>
            </a:endParaRPr>
          </a:p>
        </p:txBody>
      </p:sp>
      <p:sp>
        <p:nvSpPr>
          <p:cNvPr id="4" name="Subtitle 3"/>
          <p:cNvSpPr>
            <a:spLocks noGrp="1"/>
          </p:cNvSpPr>
          <p:nvPr>
            <p:ph type="subTitle" idx="1"/>
          </p:nvPr>
        </p:nvSpPr>
        <p:spPr>
          <a:xfrm>
            <a:off x="190500" y="1905000"/>
            <a:ext cx="8763000" cy="4495800"/>
          </a:xfrm>
        </p:spPr>
        <p:txBody>
          <a:bodyPr/>
          <a:lstStyle/>
          <a:p>
            <a:pPr indent="-180000">
              <a:lnSpc>
                <a:spcPct val="200000"/>
              </a:lnSpc>
            </a:pPr>
            <a:r>
              <a:rPr lang="en-US" sz="2000" dirty="0">
                <a:latin typeface="Times New Roman" pitchFamily="18" charset="0"/>
                <a:cs typeface="Times New Roman" pitchFamily="18" charset="0"/>
              </a:rPr>
              <a:t>Giancola</a:t>
            </a:r>
            <a:r>
              <a:rPr lang="en-US" sz="2000" dirty="0">
                <a:latin typeface="Times New Roman" pitchFamily="18" charset="0"/>
                <a:cs typeface="Times New Roman" pitchFamily="18" charset="0"/>
              </a:rPr>
              <a:t>, J. K., Van Groningen, A., Jansen, A. E., </a:t>
            </a:r>
            <a:r>
              <a:rPr lang="en-US" sz="2000" dirty="0">
                <a:latin typeface="Times New Roman" pitchFamily="18" charset="0"/>
                <a:cs typeface="Times New Roman" pitchFamily="18" charset="0"/>
              </a:rPr>
              <a:t>Chatterjee</a:t>
            </a:r>
            <a:r>
              <a:rPr lang="en-US" sz="2000" dirty="0">
                <a:latin typeface="Times New Roman" pitchFamily="18" charset="0"/>
                <a:cs typeface="Times New Roman" pitchFamily="18" charset="0"/>
              </a:rPr>
              <a:t>, A., </a:t>
            </a:r>
            <a:r>
              <a:rPr lang="en-US" sz="2000" dirty="0">
                <a:latin typeface="Times New Roman" pitchFamily="18" charset="0"/>
                <a:cs typeface="Times New Roman" pitchFamily="18" charset="0"/>
              </a:rPr>
              <a:t>Mulloy</a:t>
            </a:r>
            <a:r>
              <a:rPr lang="en-US" sz="2000" dirty="0">
                <a:latin typeface="Times New Roman" pitchFamily="18" charset="0"/>
                <a:cs typeface="Times New Roman" pitchFamily="18" charset="0"/>
              </a:rPr>
              <a:t>, L. L., Palmer, C., &amp; Lawson, M. A. (2020). Mentor vs. mentee perceptions of career mentoring partnerships and work outcomes: A multi-institutional study of faculty mentoring programs. </a:t>
            </a:r>
            <a:r>
              <a:rPr lang="en-US" sz="2000" i="1" dirty="0">
                <a:latin typeface="Times New Roman" pitchFamily="18" charset="0"/>
                <a:cs typeface="Times New Roman" pitchFamily="18" charset="0"/>
              </a:rPr>
              <a:t>MedEdPublish</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8</a:t>
            </a:r>
            <a:r>
              <a:rPr lang="en-US" sz="2000" dirty="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37416163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amp;#x0D;&amp;#x0A;&amp;#x0D;&amp;#x0A;&amp;#x0D;&amp;#x0A;&amp;#x0D;&amp;#x0A;&amp;#x0D;&amp;#x0A;&amp;#x0D;&amp;#x0A;&amp;#x0D;&amp;#x0A;Diversity Project Kickoff&amp;quot;&quot;/&gt;&lt;property id=&quot;20307&quot; value=&quot;256&quot;/&gt;&lt;/object&gt;&lt;object type=&quot;3&quot; unique_id=&quot;10506&quot;&gt;&lt;property id=&quot;20148&quot; value=&quot;5&quot;/&gt;&lt;property id=&quot;20300&quot; value=&quot;Slide 2 - &amp;quot;&amp;#x0D;&amp;#x0A;&amp;#x0D;&amp;#x0A;&amp;#x0D;&amp;#x0A;&amp;#x0D;&amp;#x0A;&amp;#x0D;&amp;#x0A;&amp;#x0D;&amp;#x0A;&amp;#x0D;&amp;#x0A;&amp;#x0D;&amp;#x0A;[Slide Title]&amp;quot;&quot;/&gt;&lt;property id=&quot;20307&quot; value=&quot;257&quot;/&gt;&lt;/object&gt;&lt;object type=&quot;3&quot; unique_id=&quot;10507&quot;&gt;&lt;property id=&quot;20148&quot; value=&quot;5&quot;/&gt;&lt;property id=&quot;20300&quot; value=&quot;Slide 3 - &amp;quot;&amp;#x0D;&amp;#x0A;&amp;#x0D;&amp;#x0A;&amp;#x0D;&amp;#x0A;&amp;#x0D;&amp;#x0A;&amp;#x0D;&amp;#x0A;&amp;#x0D;&amp;#x0A;&amp;#x0D;&amp;#x0A;&amp;#x0D;&amp;#x0A;[Slide Title]&amp;quot;&quot;/&gt;&lt;property id=&quot;20307&quot; value=&quot;258&quot;/&gt;&lt;/object&gt;&lt;object type=&quot;3&quot; unique_id=&quot;10508&quot;&gt;&lt;property id=&quot;20148&quot; value=&quot;5&quot;/&gt;&lt;property id=&quot;20300&quot; value=&quot;Slide 4 - &amp;quot;&amp;#x0D;&amp;#x0A;&amp;#x0D;&amp;#x0A;&amp;#x0D;&amp;#x0A;&amp;#x0D;&amp;#x0A;&amp;#x0D;&amp;#x0A;&amp;#x0D;&amp;#x0A;&amp;#x0D;&amp;#x0A;&amp;#x0D;&amp;#x0A;[Slide Title]&amp;quot;&quot;/&gt;&lt;property id=&quot;20307&quot; value=&quot;259&quot;/&gt;&lt;/object&gt;&lt;object type=&quot;3&quot; unique_id=&quot;10509&quot;&gt;&lt;property id=&quot;20148&quot; value=&quot;5&quot;/&gt;&lt;property id=&quot;20300&quot; value=&quot;Slide 5 - &amp;quot;&amp;#x0D;&amp;#x0A;&amp;#x0D;&amp;#x0A;&amp;#x0D;&amp;#x0A;&amp;#x0D;&amp;#x0A;&amp;#x0D;&amp;#x0A;&amp;#x0D;&amp;#x0A;&amp;#x0D;&amp;#x0A;&amp;#x0D;&amp;#x0A;[Slide Title]&amp;quot;&quot;/&gt;&lt;property id=&quot;20307&quot; value=&quot;260&quot;/&gt;&lt;/object&gt;&lt;object type=&quot;3&quot; unique_id=&quot;10510&quot;&gt;&lt;property id=&quot;20148&quot; value=&quot;5&quot;/&gt;&lt;property id=&quot;20300&quot; value=&quot;Slide 6 - &amp;quot;&amp;#x0D;&amp;#x0A;&amp;#x0D;&amp;#x0A;&amp;#x0D;&amp;#x0A;&amp;#x0D;&amp;#x0A;&amp;#x0D;&amp;#x0A;&amp;#x0D;&amp;#x0A;&amp;#x0D;&amp;#x0A;&amp;#x0D;&amp;#x0A;[Slide Title]&amp;quot;&quot;/&gt;&lt;property id=&quot;20307&quot; value=&quot;261&quot;/&gt;&lt;/object&gt;&lt;object type=&quot;3&quot; unique_id=&quot;10511&quot;&gt;&lt;property id=&quot;20148&quot; value=&quot;5&quot;/&gt;&lt;property id=&quot;20300&quot; value=&quot;Slide 7 - &amp;quot;&amp;#x0D;&amp;#x0A;&amp;#x0D;&amp;#x0A;&amp;#x0D;&amp;#x0A;&amp;#x0D;&amp;#x0A;&amp;#x0D;&amp;#x0A;&amp;#x0D;&amp;#x0A;&amp;#x0D;&amp;#x0A;&amp;#x0D;&amp;#x0A;[Slide Title]&amp;quot;&quot;/&gt;&lt;property id=&quot;20307&quot; value=&quot;262&quot;/&gt;&lt;/object&gt;&lt;object type=&quot;3&quot; unique_id=&quot;10512&quot;&gt;&lt;property id=&quot;20148&quot; value=&quot;5&quot;/&gt;&lt;property id=&quot;20300&quot; value=&quot;Slide 8 - &amp;quot;&amp;#x0D;&amp;#x0A;&amp;#x0D;&amp;#x0A;&amp;#x0D;&amp;#x0A;&amp;#x0D;&amp;#x0A;&amp;#x0D;&amp;#x0A;&amp;#x0D;&amp;#x0A;&amp;#x0D;&amp;#x0A;&amp;#x0D;&amp;#x0A;[Slide Title]&amp;quot;&quot;/&gt;&lt;property id=&quot;20307&quot; value=&quot;263&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1303</TotalTime>
  <Words>802</Words>
  <Application>Microsoft Office PowerPoint</Application>
  <PresentationFormat>On-screen Show (4:3)</PresentationFormat>
  <Paragraphs>37</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        Diversity Project Kickoff</vt:lpstr>
      <vt:lpstr>      Objectives of diversity</vt:lpstr>
      <vt:lpstr>        Advantages of Diversity Project </vt:lpstr>
      <vt:lpstr>        Characteristics of the medical project</vt:lpstr>
      <vt:lpstr>        Role of Committee</vt:lpstr>
      <vt:lpstr>       References</vt:lpstr>
    </vt:vector>
  </TitlesOfParts>
  <Company>CHAMBERLAIN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PRECEPTOR ACCOUNTABILITY</dc:title>
  <dc:creator>MELISSA KNEISLEY</dc:creator>
  <cp:lastModifiedBy>BRAYO</cp:lastModifiedBy>
  <cp:revision>143</cp:revision>
  <dcterms:created xsi:type="dcterms:W3CDTF">2017-02-17T20:32:46Z</dcterms:created>
  <dcterms:modified xsi:type="dcterms:W3CDTF">2020-04-15T20:28:31Z</dcterms:modified>
</cp:coreProperties>
</file>